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87" r:id="rId2"/>
    <p:sldMasterId id="2147483688" r:id="rId3"/>
  </p:sldMasterIdLst>
  <p:notesMasterIdLst>
    <p:notesMasterId r:id="rId19"/>
  </p:notesMasterIdLst>
  <p:handoutMasterIdLst>
    <p:handoutMasterId r:id="rId20"/>
  </p:handoutMasterIdLst>
  <p:sldIdLst>
    <p:sldId id="261" r:id="rId4"/>
    <p:sldId id="370" r:id="rId5"/>
    <p:sldId id="365" r:id="rId6"/>
    <p:sldId id="362" r:id="rId7"/>
    <p:sldId id="367" r:id="rId8"/>
    <p:sldId id="305" r:id="rId9"/>
    <p:sldId id="355" r:id="rId10"/>
    <p:sldId id="356" r:id="rId11"/>
    <p:sldId id="357" r:id="rId12"/>
    <p:sldId id="363" r:id="rId13"/>
    <p:sldId id="368" r:id="rId14"/>
    <p:sldId id="359" r:id="rId15"/>
    <p:sldId id="369" r:id="rId16"/>
    <p:sldId id="364" r:id="rId17"/>
    <p:sldId id="354" r:id="rId1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05" autoAdjust="0"/>
    <p:restoredTop sz="79136" autoAdjust="0"/>
  </p:normalViewPr>
  <p:slideViewPr>
    <p:cSldViewPr>
      <p:cViewPr>
        <p:scale>
          <a:sx n="60" d="100"/>
          <a:sy n="60" d="100"/>
        </p:scale>
        <p:origin x="-1830" y="-522"/>
      </p:cViewPr>
      <p:guideLst>
        <p:guide orient="horz" pos="981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56"/>
    </p:cViewPr>
  </p:sorterViewPr>
  <p:notesViewPr>
    <p:cSldViewPr>
      <p:cViewPr>
        <p:scale>
          <a:sx n="150" d="100"/>
          <a:sy n="150" d="100"/>
        </p:scale>
        <p:origin x="-576" y="439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7F7F87A7-125E-43D2-91E8-C9D136A27A1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497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F3E36A1C-59AD-4013-B71A-F2D21E288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4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927BB84-E3D4-4C9C-88AD-1AFFE46F493F}" type="slidenum">
              <a:rPr lang="en-US" altLang="en-US" sz="1200" smtClean="0"/>
              <a:pPr/>
              <a:t>1</a:t>
            </a:fld>
            <a:endParaRPr lang="en-US" altLang="en-US" sz="1200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B3E426B-ECF0-41E4-A4F7-4C52706214B7}" type="slidenum">
              <a:rPr lang="en-US" altLang="en-US" sz="1200" smtClean="0">
                <a:solidFill>
                  <a:prstClr val="black"/>
                </a:solidFill>
              </a:rPr>
              <a:pPr/>
              <a:t>2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CF7165F0-6CA1-4515-8970-DE922E0B603D}" type="slidenum">
              <a:rPr lang="en-US" altLang="en-US" sz="1200">
                <a:solidFill>
                  <a:prstClr val="black"/>
                </a:solidFill>
              </a:rPr>
              <a:pPr algn="r"/>
              <a:t>2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B3E426B-ECF0-41E4-A4F7-4C52706214B7}" type="slidenum">
              <a:rPr lang="en-US" altLang="en-US" sz="1200" smtClean="0"/>
              <a:pPr/>
              <a:t>3</a:t>
            </a:fld>
            <a:endParaRPr lang="en-US" altLang="en-US" sz="1200" dirty="0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CF7165F0-6CA1-4515-8970-DE922E0B603D}" type="slidenum">
              <a:rPr lang="en-US" altLang="en-US" sz="1200"/>
              <a:pPr algn="r"/>
              <a:t>3</a:t>
            </a:fld>
            <a:endParaRPr lang="en-US" altLang="en-US" sz="1200" dirty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Some</a:t>
            </a:r>
            <a:r>
              <a:rPr lang="en-AU" baseline="0" dirty="0" smtClean="0"/>
              <a:t> ground based navigation aids are already being decommissioned.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36A1C-59AD-4013-B71A-F2D21E288B8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8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B3E426B-ECF0-41E4-A4F7-4C52706214B7}" type="slidenum">
              <a:rPr lang="en-US" altLang="en-US" sz="1200" smtClean="0"/>
              <a:pPr/>
              <a:t>6</a:t>
            </a:fld>
            <a:endParaRPr lang="en-US" altLang="en-US" sz="1200" dirty="0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CF7165F0-6CA1-4515-8970-DE922E0B603D}" type="slidenum">
              <a:rPr lang="en-US" altLang="en-US" sz="1200"/>
              <a:pPr algn="r"/>
              <a:t>6</a:t>
            </a:fld>
            <a:endParaRPr lang="en-US" altLang="en-US" sz="1200" dirty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36A1C-59AD-4013-B71A-F2D21E288B8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5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ACB386F-B19D-47BC-9353-EFF9F1329F91}" type="slidenum">
              <a:rPr lang="en-US" altLang="en-US" sz="1200" smtClean="0"/>
              <a:pPr/>
              <a:t>15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eg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61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163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4957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96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0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556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62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96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1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610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692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6706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8405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58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5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9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97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40891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13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371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09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75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08742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58112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1598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660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636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14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360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231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79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77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pic>
        <p:nvPicPr>
          <p:cNvPr id="1028" name="Picture 4" descr="powerpoint covers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3588"/>
            <a:ext cx="9145588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1C0ED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3BFED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FC1E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asa-balloon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1C0ED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3BFE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FC1ED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</p:txBody>
      </p:sp>
      <p:pic>
        <p:nvPicPr>
          <p:cNvPr id="3076" name="Picture 8" descr="powerpoint-second-page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2588"/>
            <a:ext cx="9144000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23" r:id="rId2"/>
    <p:sldLayoutId id="2147484324" r:id="rId3"/>
    <p:sldLayoutId id="2147484325" r:id="rId4"/>
    <p:sldLayoutId id="2147484326" r:id="rId5"/>
    <p:sldLayoutId id="2147484327" r:id="rId6"/>
    <p:sldLayoutId id="2147484328" r:id="rId7"/>
    <p:sldLayoutId id="2147484329" r:id="rId8"/>
    <p:sldLayoutId id="2147484330" r:id="rId9"/>
    <p:sldLayoutId id="2147484331" r:id="rId10"/>
    <p:sldLayoutId id="21474843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1C0ED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3BFE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FC1ED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/>
        </p:nvSpPr>
        <p:spPr bwMode="auto">
          <a:xfrm>
            <a:off x="179388" y="404813"/>
            <a:ext cx="70564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 smtClean="0">
                <a:solidFill>
                  <a:schemeClr val="bg1"/>
                </a:solidFill>
              </a:rPr>
              <a:t>PBN OVERSIGHT IN AUSTRALIA</a:t>
            </a:r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/>
        </p:nvSpPr>
        <p:spPr bwMode="auto">
          <a:xfrm>
            <a:off x="228600" y="1235075"/>
            <a:ext cx="7007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AU" altLang="en-US" sz="1800" i="1" dirty="0" smtClean="0">
                <a:solidFill>
                  <a:schemeClr val="bg1"/>
                </a:solidFill>
              </a:rPr>
              <a:t>Ian Mallett &amp; John Hodder</a:t>
            </a:r>
            <a:endParaRPr lang="en-US" altLang="en-US" sz="1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838200"/>
          </a:xfrm>
        </p:spPr>
        <p:txBody>
          <a:bodyPr/>
          <a:lstStyle/>
          <a:p>
            <a:r>
              <a:rPr lang="en-AU" altLang="en-US" dirty="0" smtClean="0"/>
              <a:t>PBN Oversight in Australia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060432" cy="4392488"/>
          </a:xfrm>
        </p:spPr>
        <p:txBody>
          <a:bodyPr/>
          <a:lstStyle/>
          <a:p>
            <a:pPr marL="0" lvl="0" indent="0">
              <a:buNone/>
            </a:pPr>
            <a:r>
              <a:rPr lang="en-AU" sz="2400" b="1" dirty="0"/>
              <a:t>PBN o</a:t>
            </a:r>
            <a:r>
              <a:rPr lang="en-AU" sz="2400" b="1" dirty="0" smtClean="0"/>
              <a:t>versight (2):</a:t>
            </a:r>
            <a:r>
              <a:rPr lang="en-AU" sz="2400" dirty="0" smtClean="0"/>
              <a:t> </a:t>
            </a:r>
            <a:endParaRPr lang="en-AU" sz="2400" dirty="0"/>
          </a:p>
          <a:p>
            <a:pPr lvl="1"/>
            <a:r>
              <a:rPr lang="en-AU" sz="2200" dirty="0" smtClean="0"/>
              <a:t>CAO </a:t>
            </a:r>
            <a:r>
              <a:rPr lang="en-AU" sz="2200" dirty="0"/>
              <a:t>20.18 – Aircraft equipment-basic operational requirements: </a:t>
            </a:r>
            <a:endParaRPr lang="en-AU" sz="2200" dirty="0" smtClean="0"/>
          </a:p>
          <a:p>
            <a:pPr lvl="2"/>
            <a:r>
              <a:rPr lang="en-AU" sz="2000" dirty="0" smtClean="0"/>
              <a:t>Equipment </a:t>
            </a:r>
            <a:r>
              <a:rPr lang="en-AU" sz="2000" dirty="0"/>
              <a:t>required </a:t>
            </a:r>
            <a:r>
              <a:rPr lang="en-AU" sz="2000" dirty="0" smtClean="0"/>
              <a:t>for ADS-B and equipment mandates.</a:t>
            </a:r>
          </a:p>
          <a:p>
            <a:pPr lvl="2"/>
            <a:r>
              <a:rPr lang="en-AU" sz="2000" dirty="0" smtClean="0"/>
              <a:t>GNSS equipment requirements and </a:t>
            </a:r>
            <a:r>
              <a:rPr lang="en-AU" sz="2000" dirty="0"/>
              <a:t>equipment mandates.</a:t>
            </a:r>
            <a:endParaRPr lang="en-AU" sz="2000" dirty="0" smtClean="0"/>
          </a:p>
          <a:p>
            <a:pPr lvl="2"/>
            <a:r>
              <a:rPr lang="en-AU" sz="2000" dirty="0" smtClean="0"/>
              <a:t>Standards for GNSS/AFD/VOR equipment.</a:t>
            </a:r>
          </a:p>
          <a:p>
            <a:pPr marL="914400" lvl="2" indent="0">
              <a:buNone/>
            </a:pPr>
            <a:endParaRPr lang="en-AU" dirty="0"/>
          </a:p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75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838200"/>
          </a:xfrm>
        </p:spPr>
        <p:txBody>
          <a:bodyPr/>
          <a:lstStyle/>
          <a:p>
            <a:r>
              <a:rPr lang="en-AU" altLang="en-US" dirty="0" smtClean="0"/>
              <a:t>PBN Oversight in Australia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7772400" cy="4392488"/>
          </a:xfrm>
        </p:spPr>
        <p:txBody>
          <a:bodyPr/>
          <a:lstStyle/>
          <a:p>
            <a:pPr marL="0" lvl="0" indent="0">
              <a:buNone/>
            </a:pPr>
            <a:r>
              <a:rPr lang="en-AU" sz="2400" b="1" dirty="0"/>
              <a:t>PBN o</a:t>
            </a:r>
            <a:r>
              <a:rPr lang="en-AU" sz="2400" b="1" dirty="0" smtClean="0"/>
              <a:t>versight (3):</a:t>
            </a:r>
            <a:r>
              <a:rPr lang="en-AU" sz="2400" dirty="0" smtClean="0"/>
              <a:t> </a:t>
            </a:r>
            <a:endParaRPr lang="en-AU" sz="2400" dirty="0"/>
          </a:p>
          <a:p>
            <a:pPr lvl="1"/>
            <a:r>
              <a:rPr lang="en-AU" sz="2200" dirty="0" smtClean="0"/>
              <a:t>CASA Operations Division – Certificate </a:t>
            </a:r>
            <a:r>
              <a:rPr lang="en-AU" sz="2200" dirty="0"/>
              <a:t>M</a:t>
            </a:r>
            <a:r>
              <a:rPr lang="en-AU" sz="2200" dirty="0" smtClean="0"/>
              <a:t>anagement Teams:</a:t>
            </a:r>
          </a:p>
          <a:p>
            <a:pPr lvl="2"/>
            <a:r>
              <a:rPr lang="en-AU" sz="2000" dirty="0" smtClean="0"/>
              <a:t>Audit aircraft operators, maintenance organisations etc.</a:t>
            </a:r>
          </a:p>
          <a:p>
            <a:pPr lvl="2"/>
            <a:r>
              <a:rPr lang="en-AU" sz="2000" dirty="0" smtClean="0"/>
              <a:t>Multidisciplinary team.</a:t>
            </a:r>
          </a:p>
          <a:p>
            <a:pPr lvl="2"/>
            <a:r>
              <a:rPr lang="en-AU" sz="2000" dirty="0" smtClean="0"/>
              <a:t>Flight Operations Inspectors.</a:t>
            </a:r>
          </a:p>
          <a:p>
            <a:pPr lvl="2"/>
            <a:r>
              <a:rPr lang="en-AU" sz="2000" dirty="0" smtClean="0"/>
              <a:t>Airworthiness Inspectors.</a:t>
            </a:r>
          </a:p>
          <a:p>
            <a:pPr lvl="2"/>
            <a:r>
              <a:rPr lang="en-AU" sz="2000" dirty="0" smtClean="0"/>
              <a:t>Safety Systems Inspector.</a:t>
            </a:r>
          </a:p>
          <a:p>
            <a:pPr lvl="2"/>
            <a:endParaRPr lang="en-AU" sz="2000" dirty="0"/>
          </a:p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769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838200"/>
          </a:xfrm>
        </p:spPr>
        <p:txBody>
          <a:bodyPr/>
          <a:lstStyle/>
          <a:p>
            <a:r>
              <a:rPr lang="en-AU" altLang="en-US" dirty="0" smtClean="0"/>
              <a:t>PBN Oversight in Australia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7918648" cy="4176464"/>
          </a:xfrm>
        </p:spPr>
        <p:txBody>
          <a:bodyPr/>
          <a:lstStyle/>
          <a:p>
            <a:pPr marL="0" lvl="0" indent="0">
              <a:buNone/>
            </a:pPr>
            <a:r>
              <a:rPr lang="en-AU" sz="2400" b="1" dirty="0" smtClean="0"/>
              <a:t>SMS:</a:t>
            </a:r>
            <a:endParaRPr lang="en-AU" sz="2400" b="1" dirty="0"/>
          </a:p>
          <a:p>
            <a:pPr lvl="1"/>
            <a:r>
              <a:rPr lang="en-AU" sz="2200" dirty="0" smtClean="0"/>
              <a:t>Safety management systems vary in size and complexity depending on the organisation.</a:t>
            </a:r>
          </a:p>
          <a:p>
            <a:pPr lvl="1"/>
            <a:r>
              <a:rPr lang="en-AU" sz="2200" dirty="0" smtClean="0"/>
              <a:t>A SMS should be appropriate for the organisation’s size, complexity and activities.</a:t>
            </a:r>
          </a:p>
          <a:p>
            <a:pPr lvl="1"/>
            <a:r>
              <a:rPr lang="en-AU" sz="2200" dirty="0" smtClean="0"/>
              <a:t>Instrument </a:t>
            </a:r>
            <a:r>
              <a:rPr lang="en-AU" sz="2200" dirty="0"/>
              <a:t>flight procedure design: </a:t>
            </a:r>
            <a:endParaRPr lang="en-AU" sz="2200" dirty="0" smtClean="0"/>
          </a:p>
          <a:p>
            <a:pPr lvl="2"/>
            <a:r>
              <a:rPr lang="en-AU" sz="2000" dirty="0" smtClean="0"/>
              <a:t>CASR </a:t>
            </a:r>
            <a:r>
              <a:rPr lang="en-AU" sz="2000" dirty="0"/>
              <a:t>173.145, MOS </a:t>
            </a:r>
            <a:r>
              <a:rPr lang="en-AU" sz="2000" dirty="0" smtClean="0"/>
              <a:t>Part 173 </a:t>
            </a:r>
            <a:r>
              <a:rPr lang="en-AU" sz="2000" dirty="0"/>
              <a:t>Chapter 5</a:t>
            </a:r>
            <a:r>
              <a:rPr lang="en-AU" sz="2000" dirty="0" smtClean="0"/>
              <a:t>.</a:t>
            </a:r>
          </a:p>
          <a:p>
            <a:pPr lvl="2"/>
            <a:r>
              <a:rPr lang="en-AU" sz="2000" dirty="0" smtClean="0"/>
              <a:t>Certified designer must establish and maintain SMS in accordance with MOS Part 173 standards.</a:t>
            </a:r>
          </a:p>
          <a:p>
            <a:pPr lvl="2"/>
            <a:r>
              <a:rPr lang="en-AU" sz="2000" dirty="0" smtClean="0"/>
              <a:t>A SMS must define the polices, processes and practices for managing the safety of all procedure design work.</a:t>
            </a:r>
            <a:endParaRPr lang="en-AU" sz="2000" dirty="0"/>
          </a:p>
          <a:p>
            <a:pPr lvl="1"/>
            <a:endParaRPr lang="en-AU" sz="2400" dirty="0" smtClean="0"/>
          </a:p>
          <a:p>
            <a:endParaRPr lang="en-AU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9972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838200"/>
          </a:xfrm>
        </p:spPr>
        <p:txBody>
          <a:bodyPr/>
          <a:lstStyle/>
          <a:p>
            <a:r>
              <a:rPr lang="en-AU" altLang="en-US" dirty="0" smtClean="0"/>
              <a:t>PBN Oversight in Australia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784" y="1340768"/>
            <a:ext cx="7990656" cy="4320480"/>
          </a:xfrm>
        </p:spPr>
        <p:txBody>
          <a:bodyPr/>
          <a:lstStyle/>
          <a:p>
            <a:pPr marL="0" lvl="0" indent="0">
              <a:buNone/>
            </a:pPr>
            <a:r>
              <a:rPr lang="en-AU" sz="2400" b="1" dirty="0" smtClean="0"/>
              <a:t>SMS (2):</a:t>
            </a:r>
            <a:endParaRPr lang="en-AU" sz="2400" b="1" dirty="0"/>
          </a:p>
          <a:p>
            <a:pPr lvl="1"/>
            <a:r>
              <a:rPr lang="en-AU" sz="2200" dirty="0" smtClean="0"/>
              <a:t>Aeronautical Information Management</a:t>
            </a:r>
          </a:p>
          <a:p>
            <a:pPr lvl="1"/>
            <a:r>
              <a:rPr lang="en-AU" sz="2200" dirty="0" smtClean="0"/>
              <a:t>CASR 175.225 - AIS providers:</a:t>
            </a:r>
          </a:p>
          <a:p>
            <a:pPr lvl="2"/>
            <a:r>
              <a:rPr lang="en-US" sz="2000" dirty="0" smtClean="0"/>
              <a:t>Must </a:t>
            </a:r>
            <a:r>
              <a:rPr lang="en-US" sz="2000" dirty="0"/>
              <a:t>have a </a:t>
            </a:r>
            <a:r>
              <a:rPr lang="en-US" sz="2000" dirty="0" smtClean="0"/>
              <a:t>SMS that </a:t>
            </a:r>
            <a:r>
              <a:rPr lang="en-US" sz="2000" dirty="0"/>
              <a:t>is a systemic approach to managing </a:t>
            </a:r>
            <a:r>
              <a:rPr lang="en-US" sz="2000" dirty="0" smtClean="0"/>
              <a:t>safety and integrates </a:t>
            </a:r>
            <a:r>
              <a:rPr lang="en-US" sz="2000" dirty="0"/>
              <a:t>human factors </a:t>
            </a:r>
            <a:r>
              <a:rPr lang="en-US" sz="2000" dirty="0" smtClean="0"/>
              <a:t>principles.</a:t>
            </a:r>
          </a:p>
          <a:p>
            <a:pPr lvl="2"/>
            <a:r>
              <a:rPr lang="en-US" sz="2000" dirty="0"/>
              <a:t>SMS matters include: </a:t>
            </a:r>
            <a:r>
              <a:rPr lang="en-US" sz="2000" dirty="0" smtClean="0"/>
              <a:t> Safety </a:t>
            </a:r>
            <a:r>
              <a:rPr lang="en-US" sz="2000" dirty="0"/>
              <a:t>accountabilities of managers, relevant third party relationships and interactions and  risk management process </a:t>
            </a:r>
            <a:endParaRPr lang="en-AU" sz="2000" dirty="0" smtClean="0"/>
          </a:p>
          <a:p>
            <a:pPr lvl="1"/>
            <a:r>
              <a:rPr lang="en-AU" sz="2200" dirty="0" smtClean="0"/>
              <a:t>CASR 175.405 - Data service providers:</a:t>
            </a:r>
          </a:p>
          <a:p>
            <a:pPr lvl="2"/>
            <a:r>
              <a:rPr lang="en-US" sz="2000" dirty="0"/>
              <a:t>Must have a </a:t>
            </a:r>
            <a:r>
              <a:rPr lang="en-US" sz="2000" dirty="0" smtClean="0"/>
              <a:t>SMS.</a:t>
            </a:r>
          </a:p>
          <a:p>
            <a:pPr lvl="2"/>
            <a:r>
              <a:rPr lang="en-US" sz="2000" dirty="0" smtClean="0"/>
              <a:t>Similar requirements to AIS.</a:t>
            </a:r>
            <a:endParaRPr lang="en-AU" sz="2000" dirty="0" smtClean="0"/>
          </a:p>
          <a:p>
            <a:pPr lvl="1"/>
            <a:endParaRPr lang="en-AU" sz="2400" dirty="0" smtClean="0"/>
          </a:p>
          <a:p>
            <a:endParaRPr lang="en-AU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8533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838200"/>
          </a:xfrm>
        </p:spPr>
        <p:txBody>
          <a:bodyPr/>
          <a:lstStyle/>
          <a:p>
            <a:r>
              <a:rPr lang="en-AU" altLang="en-US" dirty="0" smtClean="0"/>
              <a:t>PBN Oversight in Australia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568952" cy="3886200"/>
          </a:xfrm>
        </p:spPr>
        <p:txBody>
          <a:bodyPr/>
          <a:lstStyle/>
          <a:p>
            <a:pPr marL="0" lvl="0" indent="0">
              <a:buNone/>
            </a:pPr>
            <a:r>
              <a:rPr lang="en-AU" sz="2400" b="1" dirty="0" smtClean="0"/>
              <a:t>SMS (3) – General:</a:t>
            </a:r>
            <a:endParaRPr lang="en-AU" sz="2400" b="1" dirty="0"/>
          </a:p>
          <a:p>
            <a:pPr lvl="2"/>
            <a:r>
              <a:rPr lang="en-AU" sz="2200" dirty="0" smtClean="0"/>
              <a:t>Aerodrome </a:t>
            </a:r>
            <a:r>
              <a:rPr lang="en-AU" sz="2200" dirty="0"/>
              <a:t>Safety Management </a:t>
            </a:r>
            <a:r>
              <a:rPr lang="en-AU" sz="2200" dirty="0" smtClean="0"/>
              <a:t>System CASR </a:t>
            </a:r>
            <a:r>
              <a:rPr lang="en-AU" sz="2200" dirty="0"/>
              <a:t>Part 139.</a:t>
            </a:r>
          </a:p>
          <a:p>
            <a:pPr lvl="2"/>
            <a:r>
              <a:rPr lang="en-AU" sz="2200" dirty="0"/>
              <a:t>Safety management system requirements for high-capacity regular public transport (HCRPT) CAO 82.5.</a:t>
            </a:r>
          </a:p>
          <a:p>
            <a:pPr lvl="2"/>
            <a:r>
              <a:rPr lang="en-AU" sz="2200" dirty="0"/>
              <a:t>Safety management system requirements for low-capacity regular public transport (LCRPT) CAO 82.3.</a:t>
            </a:r>
          </a:p>
          <a:p>
            <a:pPr lvl="2"/>
            <a:r>
              <a:rPr lang="en-AU" sz="2200" dirty="0"/>
              <a:t>Approved Maintenance Organisations CASR Part 145. </a:t>
            </a:r>
          </a:p>
          <a:p>
            <a:endParaRPr lang="en-AU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938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48680"/>
            <a:ext cx="7772400" cy="83820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Questions?</a:t>
            </a:r>
          </a:p>
        </p:txBody>
      </p:sp>
      <p:pic>
        <p:nvPicPr>
          <p:cNvPr id="38915" name="Picture 4" descr="j04315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358552"/>
            <a:ext cx="7772400" cy="83820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PBN Oversight in Australia</a:t>
            </a:r>
            <a:endParaRPr lang="en-AU" altLang="en-US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268760"/>
            <a:ext cx="7776864" cy="3168352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AU" altLang="en-US" sz="2400" b="1" dirty="0" smtClean="0"/>
              <a:t>References: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ICAO 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Doc 9883 – Global Air Navigation Plan 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Doc 9613 – PBN Manual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Doc 9849 – GNSS Manual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Doc </a:t>
            </a:r>
            <a:r>
              <a:rPr lang="en-AU" altLang="en-US" sz="2200" dirty="0"/>
              <a:t>9992 – Manual on Use of PBN in Airspace Design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PBN Airspace Concept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endParaRPr lang="en-AU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174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358552"/>
            <a:ext cx="7772400" cy="83820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PBN Oversight in Australia</a:t>
            </a:r>
            <a:endParaRPr lang="en-AU" altLang="en-US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268760"/>
            <a:ext cx="7776864" cy="4464496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AU" altLang="en-US" sz="2400" b="1" dirty="0" smtClean="0"/>
              <a:t>References (2):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CASA:</a:t>
            </a:r>
            <a:r>
              <a:rPr lang="en-AU" alt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CASR Parts  139, 145, 173, 175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CAO 20.18, 20.91, 82.3, 82.5 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AC 91.U-01 Navigation authorisations Annex C</a:t>
            </a:r>
            <a:endParaRPr lang="en-AU" altLang="en-US" sz="2200" dirty="0"/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PBN Booklet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PBN Navigation Authorisations Technical Assessor Handbook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ADS-B Booklet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CNS/ATM Quick Reference Guide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/>
              <a:t>(acknowledge input from Tim Hurley CASA Airspace Project Specialist)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endParaRPr lang="en-AU" altLang="en-US" sz="2200" dirty="0" smtClean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endParaRPr lang="en-AU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475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838200"/>
          </a:xfrm>
        </p:spPr>
        <p:txBody>
          <a:bodyPr/>
          <a:lstStyle/>
          <a:p>
            <a:r>
              <a:rPr lang="en-AU" altLang="en-US" dirty="0" smtClean="0"/>
              <a:t>PBN Oversight in Australia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8136904" cy="4320480"/>
          </a:xfrm>
        </p:spPr>
        <p:txBody>
          <a:bodyPr/>
          <a:lstStyle/>
          <a:p>
            <a:pPr marL="0" indent="0">
              <a:buNone/>
            </a:pPr>
            <a:r>
              <a:rPr lang="en-AU" altLang="en-US" sz="2400" b="1" dirty="0" smtClean="0"/>
              <a:t>Australian PBN Context:</a:t>
            </a:r>
            <a:endParaRPr lang="en-AU" altLang="en-US" sz="2400" b="1" dirty="0"/>
          </a:p>
          <a:p>
            <a:pPr lvl="0"/>
            <a:r>
              <a:rPr lang="en-AU" sz="2200" dirty="0" smtClean="0"/>
              <a:t>GNSS equipment mandates support airspace becoming GNSS based PBN exclusive from 4 February 2016.</a:t>
            </a:r>
          </a:p>
          <a:p>
            <a:pPr lvl="0"/>
            <a:r>
              <a:rPr lang="en-AU" sz="2200" dirty="0" smtClean="0"/>
              <a:t>Common navigation specifications will be: </a:t>
            </a:r>
          </a:p>
          <a:p>
            <a:pPr lvl="1"/>
            <a:r>
              <a:rPr lang="en-AU" sz="2000" dirty="0" smtClean="0"/>
              <a:t>RNP 2 en route.</a:t>
            </a:r>
          </a:p>
          <a:p>
            <a:pPr lvl="1"/>
            <a:r>
              <a:rPr lang="en-AU" sz="2000" dirty="0" smtClean="0"/>
              <a:t>RNP 1 terminal procedures (SIDs/STARs).</a:t>
            </a:r>
          </a:p>
          <a:p>
            <a:pPr lvl="1"/>
            <a:r>
              <a:rPr lang="en-AU" sz="2000" dirty="0" smtClean="0"/>
              <a:t>RNP–APCH</a:t>
            </a:r>
          </a:p>
          <a:p>
            <a:pPr lvl="0"/>
            <a:r>
              <a:rPr lang="en-AU" sz="2200" dirty="0" smtClean="0"/>
              <a:t>GBAS operational at Sydney.</a:t>
            </a:r>
          </a:p>
          <a:p>
            <a:pPr lvl="0"/>
            <a:r>
              <a:rPr lang="en-AU" sz="2200" dirty="0" smtClean="0"/>
              <a:t>No SBAS coverage.</a:t>
            </a:r>
          </a:p>
          <a:p>
            <a:pPr lvl="0"/>
            <a:r>
              <a:rPr lang="en-AU" sz="2200" dirty="0" smtClean="0"/>
              <a:t>ANSP – Airservices developing the Future Airspace Strategy Deployment plan </a:t>
            </a:r>
            <a:r>
              <a:rPr lang="en-AU" sz="1400" dirty="0" smtClean="0"/>
              <a:t>(Airservices Corporate Plan 2014-19)</a:t>
            </a:r>
            <a:r>
              <a:rPr lang="en-AU" sz="2400" dirty="0" smtClean="0"/>
              <a:t>.</a:t>
            </a:r>
          </a:p>
          <a:p>
            <a:pPr lvl="0"/>
            <a:endParaRPr lang="en-AU" dirty="0" smtClean="0"/>
          </a:p>
          <a:p>
            <a:pPr lvl="0"/>
            <a:endParaRPr lang="en-AU" dirty="0"/>
          </a:p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972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838200"/>
          </a:xfrm>
        </p:spPr>
        <p:txBody>
          <a:bodyPr/>
          <a:lstStyle/>
          <a:p>
            <a:r>
              <a:rPr lang="en-AU" altLang="en-US" dirty="0" smtClean="0"/>
              <a:t>PBN Oversight in Australia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772400" cy="4320480"/>
          </a:xfrm>
        </p:spPr>
        <p:txBody>
          <a:bodyPr/>
          <a:lstStyle/>
          <a:p>
            <a:pPr marL="0" indent="0">
              <a:buNone/>
            </a:pPr>
            <a:r>
              <a:rPr lang="en-AU" altLang="en-US" sz="2400" b="1" dirty="0" smtClean="0"/>
              <a:t>Australian PBN Context (2):</a:t>
            </a:r>
            <a:endParaRPr lang="en-AU" altLang="en-US" sz="2400" b="1" dirty="0"/>
          </a:p>
          <a:p>
            <a:pPr lvl="0"/>
            <a:r>
              <a:rPr lang="en-AU" sz="2200" dirty="0" smtClean="0"/>
              <a:t>Beyond 2016: </a:t>
            </a:r>
            <a:r>
              <a:rPr lang="en-US" sz="2200" dirty="0" smtClean="0"/>
              <a:t>Reduction </a:t>
            </a:r>
            <a:r>
              <a:rPr lang="en-US" sz="2200" dirty="0"/>
              <a:t>in ground based </a:t>
            </a:r>
            <a:r>
              <a:rPr lang="en-US" sz="2200" dirty="0" err="1" smtClean="0"/>
              <a:t>nav</a:t>
            </a:r>
            <a:r>
              <a:rPr lang="en-US" sz="2200" dirty="0" smtClean="0"/>
              <a:t> </a:t>
            </a:r>
            <a:r>
              <a:rPr lang="en-US" sz="2200" dirty="0"/>
              <a:t>aids by approximately 50</a:t>
            </a:r>
            <a:r>
              <a:rPr lang="en-US" sz="2200" dirty="0" smtClean="0"/>
              <a:t>% forms Backup Nav aid Network (BNN).</a:t>
            </a:r>
          </a:p>
          <a:p>
            <a:pPr lvl="0"/>
            <a:r>
              <a:rPr lang="en-US" sz="2200" dirty="0" smtClean="0"/>
              <a:t>BNN supports </a:t>
            </a:r>
            <a:r>
              <a:rPr lang="en-US" sz="2200" dirty="0"/>
              <a:t>GNSS </a:t>
            </a:r>
            <a:r>
              <a:rPr lang="en-US" sz="2200" dirty="0" smtClean="0"/>
              <a:t>contingency operation, allowing for completion </a:t>
            </a:r>
            <a:r>
              <a:rPr lang="en-US" sz="2200" dirty="0"/>
              <a:t>of </a:t>
            </a:r>
            <a:r>
              <a:rPr lang="en-US" sz="2200" dirty="0" smtClean="0"/>
              <a:t>flight. </a:t>
            </a:r>
          </a:p>
          <a:p>
            <a:pPr marL="0" lvl="0" indent="0">
              <a:buNone/>
            </a:pPr>
            <a:r>
              <a:rPr lang="en-US" sz="2200" dirty="0" smtClean="0"/>
              <a:t>Surveillance:</a:t>
            </a:r>
          </a:p>
          <a:p>
            <a:r>
              <a:rPr lang="en-AU" sz="2200" dirty="0"/>
              <a:t>ADS-B required </a:t>
            </a:r>
            <a:r>
              <a:rPr lang="en-AU" sz="2200" dirty="0" smtClean="0"/>
              <a:t>now for operations above </a:t>
            </a:r>
            <a:r>
              <a:rPr lang="en-AU" sz="2200" dirty="0"/>
              <a:t>FL290</a:t>
            </a:r>
            <a:r>
              <a:rPr lang="en-AU" sz="2200" dirty="0" smtClean="0"/>
              <a:t>.</a:t>
            </a:r>
          </a:p>
          <a:p>
            <a:r>
              <a:rPr lang="en-AU" sz="2200" dirty="0" smtClean="0"/>
              <a:t>From 2 Feb 2017 ADS-B required for all IFR operations.</a:t>
            </a:r>
            <a:endParaRPr lang="en-AU" sz="2200" dirty="0"/>
          </a:p>
          <a:p>
            <a:pPr marL="0" lvl="0" indent="0">
              <a:buNone/>
            </a:pPr>
            <a:r>
              <a:rPr lang="en-AU" sz="2200" dirty="0" smtClean="0"/>
              <a:t>ATM:</a:t>
            </a:r>
          </a:p>
          <a:p>
            <a:r>
              <a:rPr lang="en-AU" sz="2200" dirty="0" smtClean="0"/>
              <a:t>OneSKY </a:t>
            </a:r>
            <a:r>
              <a:rPr lang="en-AU" sz="2200" dirty="0"/>
              <a:t>Australia </a:t>
            </a:r>
            <a:r>
              <a:rPr lang="en-AU" sz="2200" dirty="0" smtClean="0"/>
              <a:t>program: Civilian and Defence </a:t>
            </a:r>
            <a:r>
              <a:rPr lang="en-US" sz="2200" dirty="0" smtClean="0"/>
              <a:t>new harmonised </a:t>
            </a:r>
            <a:r>
              <a:rPr lang="en-US" sz="2200" dirty="0"/>
              <a:t>air traffic management </a:t>
            </a:r>
            <a:r>
              <a:rPr lang="en-US" sz="2200" dirty="0" smtClean="0"/>
              <a:t>system, 2018 est.</a:t>
            </a:r>
            <a:endParaRPr lang="en-AU" sz="2200" dirty="0" smtClean="0"/>
          </a:p>
          <a:p>
            <a:pPr marL="0" lvl="0" indent="0">
              <a:buNone/>
            </a:pPr>
            <a:endParaRPr lang="en-AU" dirty="0" smtClean="0"/>
          </a:p>
          <a:p>
            <a:pPr lvl="0"/>
            <a:endParaRPr lang="en-AU" dirty="0"/>
          </a:p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8278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04664"/>
            <a:ext cx="7772400" cy="83820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PBN Oversight in Australia</a:t>
            </a:r>
            <a:endParaRPr lang="en-AU" altLang="en-US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52736"/>
            <a:ext cx="7772400" cy="453650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AU" altLang="en-US" sz="2400" b="1" dirty="0" smtClean="0"/>
              <a:t>CASA oversight of: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Air Traffic Management (ATM)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dirty="0" smtClean="0"/>
              <a:t>Air Traffic Control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dirty="0" smtClean="0"/>
              <a:t>AIS/AIM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dirty="0"/>
              <a:t>Part </a:t>
            </a:r>
            <a:r>
              <a:rPr lang="en-AU" altLang="en-US" dirty="0" smtClean="0"/>
              <a:t>173</a:t>
            </a:r>
            <a:endParaRPr lang="en-AU" altLang="en-US" dirty="0"/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dirty="0" smtClean="0"/>
              <a:t>SMS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AOC Holders</a:t>
            </a:r>
            <a:endParaRPr lang="en-AU" altLang="en-US" dirty="0" smtClean="0"/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dirty="0" smtClean="0"/>
              <a:t>OPS Approval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dirty="0" smtClean="0"/>
              <a:t>Pilot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dirty="0" smtClean="0"/>
              <a:t>Airworthiness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dirty="0" smtClean="0"/>
              <a:t>SMS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sz="2200" dirty="0" smtClean="0"/>
              <a:t>Data Providers 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dirty="0" smtClean="0"/>
              <a:t>Part </a:t>
            </a:r>
            <a:r>
              <a:rPr lang="en-AU" altLang="en-US" dirty="0" smtClean="0"/>
              <a:t>175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AU" altLang="en-US" dirty="0" smtClean="0"/>
              <a:t>SMS</a:t>
            </a:r>
            <a:endParaRPr lang="en-AU" altLang="en-US" dirty="0" smtClean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endParaRPr lang="en-AU" altLang="en-US" sz="2200" dirty="0" smtClean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endParaRPr lang="en-AU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838200"/>
          </a:xfrm>
        </p:spPr>
        <p:txBody>
          <a:bodyPr/>
          <a:lstStyle/>
          <a:p>
            <a:r>
              <a:rPr lang="en-AU" altLang="en-US" dirty="0" smtClean="0"/>
              <a:t>PBN Oversight in Australia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032448"/>
          </a:xfrm>
        </p:spPr>
        <p:txBody>
          <a:bodyPr/>
          <a:lstStyle/>
          <a:p>
            <a:pPr marL="0" lvl="0" indent="0">
              <a:buNone/>
            </a:pPr>
            <a:r>
              <a:rPr lang="en-AU" sz="2400" b="1" dirty="0"/>
              <a:t>Flight procedure </a:t>
            </a:r>
            <a:r>
              <a:rPr lang="en-AU" sz="2400" b="1" dirty="0" smtClean="0"/>
              <a:t>service </a:t>
            </a:r>
            <a:r>
              <a:rPr lang="en-AU" sz="2400" b="1" dirty="0"/>
              <a:t>provider oversight: </a:t>
            </a:r>
            <a:endParaRPr lang="en-AU" sz="2400" b="1" dirty="0" smtClean="0"/>
          </a:p>
          <a:p>
            <a:pPr lvl="1"/>
            <a:r>
              <a:rPr lang="en-AU" sz="2200" dirty="0" smtClean="0"/>
              <a:t>CASR </a:t>
            </a:r>
            <a:r>
              <a:rPr lang="en-AU" sz="2200" dirty="0"/>
              <a:t>Part 173 - Instrument flight procedure </a:t>
            </a:r>
            <a:r>
              <a:rPr lang="en-AU" sz="2200" dirty="0" smtClean="0"/>
              <a:t>design: </a:t>
            </a:r>
            <a:endParaRPr lang="en-AU" sz="2200" dirty="0"/>
          </a:p>
          <a:p>
            <a:pPr lvl="2"/>
            <a:r>
              <a:rPr lang="en-AU" sz="2000" dirty="0"/>
              <a:t>Certified designers, authorised designers, performance of design work, administration, grant of design authorisations, authorised inspectors etc.</a:t>
            </a:r>
          </a:p>
          <a:p>
            <a:pPr lvl="1"/>
            <a:r>
              <a:rPr lang="en-AU" sz="2200" dirty="0"/>
              <a:t>PANS-OPS </a:t>
            </a:r>
            <a:r>
              <a:rPr lang="en-AU" sz="2200" dirty="0" smtClean="0"/>
              <a:t>Inspectorate: </a:t>
            </a:r>
            <a:r>
              <a:rPr lang="en-AU" sz="2200" dirty="0"/>
              <a:t>CASR Part 173 subpart </a:t>
            </a:r>
            <a:r>
              <a:rPr lang="en-AU" sz="2200" dirty="0" smtClean="0"/>
              <a:t>E.5:</a:t>
            </a:r>
          </a:p>
          <a:p>
            <a:pPr lvl="2"/>
            <a:r>
              <a:rPr lang="en-AU" sz="2000" dirty="0" smtClean="0"/>
              <a:t>Risk based audits of domestic and international design organisations that hold 173 certificates.</a:t>
            </a:r>
            <a:endParaRPr lang="en-AU" sz="2000" dirty="0"/>
          </a:p>
          <a:p>
            <a:pPr lvl="1"/>
            <a:r>
              <a:rPr lang="en-AU" sz="2200" dirty="0"/>
              <a:t>Aerodrome Operating Minima (AOM): </a:t>
            </a:r>
            <a:endParaRPr lang="en-AU" sz="2200" dirty="0" smtClean="0"/>
          </a:p>
          <a:p>
            <a:pPr lvl="2"/>
            <a:r>
              <a:rPr lang="en-AU" sz="2000" dirty="0"/>
              <a:t>MOS </a:t>
            </a:r>
            <a:r>
              <a:rPr lang="en-AU" sz="2000" dirty="0" smtClean="0"/>
              <a:t>Part 173 </a:t>
            </a:r>
            <a:r>
              <a:rPr lang="en-AU" sz="2000" dirty="0"/>
              <a:t>- </a:t>
            </a:r>
            <a:r>
              <a:rPr lang="en-AU" sz="2000" dirty="0" smtClean="0"/>
              <a:t>8.1.8: Higher of corrected OCA or state DA/MDA.</a:t>
            </a:r>
            <a:endParaRPr lang="en-AU" sz="2000" dirty="0"/>
          </a:p>
          <a:p>
            <a:endParaRPr lang="en-AU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838200"/>
          </a:xfrm>
        </p:spPr>
        <p:txBody>
          <a:bodyPr/>
          <a:lstStyle/>
          <a:p>
            <a:r>
              <a:rPr lang="en-AU" altLang="en-US" dirty="0" smtClean="0"/>
              <a:t>PBN Oversight in Australia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064896" cy="4001616"/>
          </a:xfrm>
        </p:spPr>
        <p:txBody>
          <a:bodyPr/>
          <a:lstStyle/>
          <a:p>
            <a:pPr marL="0" lvl="0" indent="0">
              <a:buNone/>
            </a:pPr>
            <a:r>
              <a:rPr lang="en-AU" sz="2400" b="1" dirty="0"/>
              <a:t>AIS/AIM o</a:t>
            </a:r>
            <a:r>
              <a:rPr lang="en-AU" sz="2400" b="1" dirty="0" smtClean="0"/>
              <a:t>versight</a:t>
            </a:r>
            <a:r>
              <a:rPr lang="en-AU" sz="2400" b="1" dirty="0"/>
              <a:t>: </a:t>
            </a:r>
            <a:endParaRPr lang="en-AU" sz="2400" b="1" dirty="0" smtClean="0"/>
          </a:p>
          <a:p>
            <a:pPr lvl="1"/>
            <a:r>
              <a:rPr lang="en-AU" sz="2200" dirty="0" smtClean="0"/>
              <a:t>CASR </a:t>
            </a:r>
            <a:r>
              <a:rPr lang="en-AU" sz="2200" dirty="0"/>
              <a:t>Part 175 - Aeronautical Information </a:t>
            </a:r>
            <a:r>
              <a:rPr lang="en-AU" sz="2200" dirty="0" smtClean="0"/>
              <a:t>Management:</a:t>
            </a:r>
            <a:endParaRPr lang="en-AU" sz="2200" dirty="0"/>
          </a:p>
          <a:p>
            <a:pPr lvl="2"/>
            <a:r>
              <a:rPr lang="en-AU" sz="2000" dirty="0" smtClean="0"/>
              <a:t>AIS </a:t>
            </a:r>
            <a:r>
              <a:rPr lang="en-AU" sz="2000" dirty="0"/>
              <a:t>providers, certificates, changes, provision of AIS, data requirements, organisational requirements, AIM data service providers, AIM data originators etc</a:t>
            </a:r>
            <a:r>
              <a:rPr lang="en-AU" sz="2000" dirty="0" smtClean="0"/>
              <a:t>.</a:t>
            </a:r>
          </a:p>
          <a:p>
            <a:pPr lvl="2"/>
            <a:r>
              <a:rPr lang="en-AU" sz="2000" dirty="0" smtClean="0"/>
              <a:t>Relatively new, commenced 5 March 2015</a:t>
            </a:r>
          </a:p>
          <a:p>
            <a:pPr lvl="2"/>
            <a:r>
              <a:rPr lang="en-AU" sz="2000" dirty="0" smtClean="0"/>
              <a:t>Inspectors attended training earlier this year.</a:t>
            </a:r>
          </a:p>
          <a:p>
            <a:pPr lvl="2"/>
            <a:r>
              <a:rPr lang="en-US" sz="2000" dirty="0" smtClean="0"/>
              <a:t>Creates new standards ensuring integrity </a:t>
            </a:r>
            <a:r>
              <a:rPr lang="en-US" sz="2000" dirty="0"/>
              <a:t>and quality of aeronautical </a:t>
            </a:r>
            <a:r>
              <a:rPr lang="en-US" sz="2000" dirty="0" smtClean="0"/>
              <a:t>data/information </a:t>
            </a:r>
            <a:r>
              <a:rPr lang="en-US" sz="2000" dirty="0"/>
              <a:t>is </a:t>
            </a:r>
            <a:r>
              <a:rPr lang="en-US" sz="2000" dirty="0" smtClean="0"/>
              <a:t>maintained through </a:t>
            </a:r>
            <a:r>
              <a:rPr lang="en-US" sz="2000" dirty="0"/>
              <a:t>the aeronautical data </a:t>
            </a:r>
            <a:r>
              <a:rPr lang="en-US" sz="2000" dirty="0" smtClean="0"/>
              <a:t>chain</a:t>
            </a:r>
            <a:r>
              <a:rPr lang="en-US" sz="2000" dirty="0"/>
              <a:t>.</a:t>
            </a:r>
            <a:endParaRPr lang="en-AU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9972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838200"/>
          </a:xfrm>
        </p:spPr>
        <p:txBody>
          <a:bodyPr/>
          <a:lstStyle/>
          <a:p>
            <a:r>
              <a:rPr lang="en-AU" altLang="en-US" dirty="0" smtClean="0"/>
              <a:t>PBN Oversight in Australia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352928" cy="4752528"/>
          </a:xfrm>
        </p:spPr>
        <p:txBody>
          <a:bodyPr/>
          <a:lstStyle/>
          <a:p>
            <a:pPr marL="0" lvl="0" indent="0">
              <a:buNone/>
            </a:pPr>
            <a:r>
              <a:rPr lang="en-AU" sz="2400" b="1" dirty="0"/>
              <a:t>PBN o</a:t>
            </a:r>
            <a:r>
              <a:rPr lang="en-AU" sz="2400" b="1" dirty="0" smtClean="0"/>
              <a:t>versight</a:t>
            </a:r>
            <a:r>
              <a:rPr lang="en-AU" sz="2400" b="1" dirty="0"/>
              <a:t>:</a:t>
            </a:r>
            <a:r>
              <a:rPr lang="en-AU" sz="2400" dirty="0"/>
              <a:t> </a:t>
            </a:r>
          </a:p>
          <a:p>
            <a:pPr lvl="1"/>
            <a:r>
              <a:rPr lang="en-AU" sz="2200" dirty="0"/>
              <a:t>CAO 20.91 – Instructions and Directions for Performance Based Navigation</a:t>
            </a:r>
            <a:r>
              <a:rPr lang="en-AU" sz="2400" dirty="0"/>
              <a:t>: </a:t>
            </a:r>
          </a:p>
          <a:p>
            <a:pPr lvl="2"/>
            <a:r>
              <a:rPr lang="en-AU" sz="2000" dirty="0"/>
              <a:t>Method by which IFR aircraft engaged in </a:t>
            </a:r>
            <a:r>
              <a:rPr lang="en-AU" sz="2000" dirty="0" smtClean="0"/>
              <a:t>PBN </a:t>
            </a:r>
            <a:r>
              <a:rPr lang="en-AU" sz="2000" dirty="0"/>
              <a:t>to be navigated and directions </a:t>
            </a:r>
            <a:r>
              <a:rPr lang="en-AU" sz="2000" dirty="0" smtClean="0"/>
              <a:t>related </a:t>
            </a:r>
            <a:r>
              <a:rPr lang="en-AU" sz="2000" dirty="0"/>
              <a:t>to conduct of IFR flight using PBN navigation specifications. </a:t>
            </a:r>
          </a:p>
          <a:p>
            <a:pPr lvl="2"/>
            <a:r>
              <a:rPr lang="en-AU" sz="2000" dirty="0" smtClean="0"/>
              <a:t>Details requirements </a:t>
            </a:r>
            <a:r>
              <a:rPr lang="en-AU" sz="2000" dirty="0"/>
              <a:t>(eligibility, documents, system performance, system functionality, operating standards, contingency procedures etc.) for each </a:t>
            </a:r>
            <a:r>
              <a:rPr lang="en-AU" sz="2000" dirty="0" smtClean="0"/>
              <a:t>navigation </a:t>
            </a:r>
            <a:r>
              <a:rPr lang="en-AU" sz="2000" dirty="0"/>
              <a:t>specification</a:t>
            </a:r>
            <a:r>
              <a:rPr lang="en-AU" sz="2000" dirty="0" smtClean="0"/>
              <a:t>.</a:t>
            </a:r>
          </a:p>
          <a:p>
            <a:pPr lvl="2"/>
            <a:r>
              <a:rPr lang="en-US" sz="2000" dirty="0"/>
              <a:t>Use of PBN: Generally the pilot must be satisfied that the operation meets the </a:t>
            </a:r>
            <a:r>
              <a:rPr lang="en-US" sz="2000" dirty="0" smtClean="0"/>
              <a:t>navigation </a:t>
            </a:r>
            <a:r>
              <a:rPr lang="en-US" sz="2000" dirty="0"/>
              <a:t>spec requirements (8.2a), except CASA authorisation </a:t>
            </a:r>
            <a:r>
              <a:rPr lang="en-US" sz="2000" dirty="0" smtClean="0"/>
              <a:t>required </a:t>
            </a:r>
            <a:r>
              <a:rPr lang="en-US" sz="2000" dirty="0"/>
              <a:t>for RNP-AR and RNP 0.3 </a:t>
            </a:r>
            <a:r>
              <a:rPr lang="en-US" sz="2000" dirty="0" smtClean="0"/>
              <a:t>(</a:t>
            </a:r>
            <a:r>
              <a:rPr lang="en-US" sz="2000" dirty="0"/>
              <a:t>8.2b</a:t>
            </a:r>
            <a:r>
              <a:rPr lang="en-US" sz="2000" dirty="0" smtClean="0"/>
              <a:t>) and advanced RNP. </a:t>
            </a:r>
            <a:endParaRPr lang="en-US" sz="2000" dirty="0"/>
          </a:p>
          <a:p>
            <a:pPr lvl="2"/>
            <a:endParaRPr lang="en-AU" sz="2000" dirty="0"/>
          </a:p>
          <a:p>
            <a:endParaRPr lang="en-AU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9972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gal">
  <a:themeElements>
    <a:clrScheme name="">
      <a:dk1>
        <a:srgbClr val="000000"/>
      </a:dk1>
      <a:lt1>
        <a:srgbClr val="FFFEFB"/>
      </a:lt1>
      <a:dk2>
        <a:srgbClr val="000000"/>
      </a:dk2>
      <a:lt2>
        <a:srgbClr val="FBFCFF"/>
      </a:lt2>
      <a:accent1>
        <a:srgbClr val="3AB8E6"/>
      </a:accent1>
      <a:accent2>
        <a:srgbClr val="83C9EB"/>
      </a:accent2>
      <a:accent3>
        <a:srgbClr val="FFFEFD"/>
      </a:accent3>
      <a:accent4>
        <a:srgbClr val="000000"/>
      </a:accent4>
      <a:accent5>
        <a:srgbClr val="AED8F0"/>
      </a:accent5>
      <a:accent6>
        <a:srgbClr val="76B6D5"/>
      </a:accent6>
      <a:hlink>
        <a:srgbClr val="2DB7E3"/>
      </a:hlink>
      <a:folHlink>
        <a:srgbClr val="44B8E4"/>
      </a:folHlink>
    </a:clrScheme>
    <a:fontScheme name="Legal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Legal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EFB"/>
      </a:lt1>
      <a:dk2>
        <a:srgbClr val="000000"/>
      </a:dk2>
      <a:lt2>
        <a:srgbClr val="FBFCFF"/>
      </a:lt2>
      <a:accent1>
        <a:srgbClr val="3AB8E6"/>
      </a:accent1>
      <a:accent2>
        <a:srgbClr val="83C9EB"/>
      </a:accent2>
      <a:accent3>
        <a:srgbClr val="FFFEFD"/>
      </a:accent3>
      <a:accent4>
        <a:srgbClr val="000000"/>
      </a:accent4>
      <a:accent5>
        <a:srgbClr val="AED8F0"/>
      </a:accent5>
      <a:accent6>
        <a:srgbClr val="76B6D5"/>
      </a:accent6>
      <a:hlink>
        <a:srgbClr val="2DB7E3"/>
      </a:hlink>
      <a:folHlink>
        <a:srgbClr val="44B8E4"/>
      </a:folHlink>
    </a:clrScheme>
    <a:fontScheme name="1_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EFB"/>
      </a:lt1>
      <a:dk2>
        <a:srgbClr val="000000"/>
      </a:dk2>
      <a:lt2>
        <a:srgbClr val="FBFCFF"/>
      </a:lt2>
      <a:accent1>
        <a:srgbClr val="3AB8E6"/>
      </a:accent1>
      <a:accent2>
        <a:srgbClr val="83C9EB"/>
      </a:accent2>
      <a:accent3>
        <a:srgbClr val="FFFEFD"/>
      </a:accent3>
      <a:accent4>
        <a:srgbClr val="000000"/>
      </a:accent4>
      <a:accent5>
        <a:srgbClr val="AED8F0"/>
      </a:accent5>
      <a:accent6>
        <a:srgbClr val="76B6D5"/>
      </a:accent6>
      <a:hlink>
        <a:srgbClr val="2DB7E3"/>
      </a:hlink>
      <a:folHlink>
        <a:srgbClr val="44B8E4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b0c29a6-a2e0-472b-bfb4-397922b0132f">Day 3 - Presentations</Category>
    <Type_x0020_Name xmlns="2b0c29a6-a2e0-472b-bfb4-397922b0132f">2015-PBN</Type_x0020_Name>
    <Presenter xmlns="2b0c29a6-a2e0-472b-bfb4-397922b0132f">Australia</Presenter>
    <Update_x0020_Date xmlns="2b0c29a6-a2e0-472b-bfb4-397922b0132f">06 Jun. 2015</Update_x0020_Date>
    <Number xmlns="2b0c29a6-a2e0-472b-bfb4-397922b0132f">3-2</Numb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01BD9EE357114084A1A197DB4FC354" ma:contentTypeVersion="5" ma:contentTypeDescription="Create a new document." ma:contentTypeScope="" ma:versionID="7e67836c0b9aba9a4c14681921e578b0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267059-07D6-4443-B0BF-CDFD73139F75}"/>
</file>

<file path=customXml/itemProps2.xml><?xml version="1.0" encoding="utf-8"?>
<ds:datastoreItem xmlns:ds="http://schemas.openxmlformats.org/officeDocument/2006/customXml" ds:itemID="{D0908AB0-542E-4C40-B272-6377E2C858B0}"/>
</file>

<file path=customXml/itemProps3.xml><?xml version="1.0" encoding="utf-8"?>
<ds:datastoreItem xmlns:ds="http://schemas.openxmlformats.org/officeDocument/2006/customXml" ds:itemID="{C65F84CE-BE7A-4A71-9FF5-841EA4920C7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4338</TotalTime>
  <Words>857</Words>
  <Application>Microsoft Office PowerPoint</Application>
  <PresentationFormat>On-screen Show (4:3)</PresentationFormat>
  <Paragraphs>127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Legal</vt:lpstr>
      <vt:lpstr>1_Blank Presentation</vt:lpstr>
      <vt:lpstr>Blank Presentation</vt:lpstr>
      <vt:lpstr>PowerPoint Presentation</vt:lpstr>
      <vt:lpstr>PBN Oversight in Australia</vt:lpstr>
      <vt:lpstr>PBN Oversight in Australia</vt:lpstr>
      <vt:lpstr>PBN Oversight in Australia</vt:lpstr>
      <vt:lpstr>PBN Oversight in Australia</vt:lpstr>
      <vt:lpstr>PBN Oversight in Australia</vt:lpstr>
      <vt:lpstr>PBN Oversight in Australia</vt:lpstr>
      <vt:lpstr>PBN Oversight in Australia</vt:lpstr>
      <vt:lpstr>PBN Oversight in Australia</vt:lpstr>
      <vt:lpstr>PBN Oversight in Australia</vt:lpstr>
      <vt:lpstr>PBN Oversight in Australia</vt:lpstr>
      <vt:lpstr>PBN Oversight in Australia</vt:lpstr>
      <vt:lpstr>PBN Oversight in Australia</vt:lpstr>
      <vt:lpstr>PBN Oversight in Australia</vt:lpstr>
      <vt:lpstr>Questions?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PBN Oversight Australia</dc:title>
  <dc:creator>Delene White</dc:creator>
  <cp:lastModifiedBy>John Hodder</cp:lastModifiedBy>
  <cp:revision>284</cp:revision>
  <cp:lastPrinted>2015-06-02T02:57:20Z</cp:lastPrinted>
  <dcterms:created xsi:type="dcterms:W3CDTF">2006-07-24T00:56:25Z</dcterms:created>
  <dcterms:modified xsi:type="dcterms:W3CDTF">2015-06-02T03:55:15Z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0x010100EB01BD9EE357114084A1A197DB4FC354</vt:lpwstr>
  </property>
</Properties>
</file>